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PT Sans Narrow" panose="020B0604020202020204" charset="0"/>
      <p:regular r:id="rId41"/>
      <p:bold r:id="rId42"/>
    </p:embeddedFont>
    <p:embeddedFont>
      <p:font typeface="Lora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45fb91e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145fb91e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1da9bf1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1da9bf1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37e10bf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c37e10bf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c37e10bf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c37e10bf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145fb91ea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145fb91ea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36cdbed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36cdbed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145fb91ea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145fb91ea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c37e10bf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c37e10bf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c37e10bf4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c37e10bf4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37e10bf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c37e10bf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c37e10bf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c37e10bf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Story connecting the importance of mentors in young people’s lives and how both the student and employer benefit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145fb91e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145fb91e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c37e10bf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c37e10bf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52f980f6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52f980f6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c37e10bf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c37e10bf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Stress related instruction and that although they should be treated like other employees,  these are still high school students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Highlight related instruction and hours requirement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38a12d2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38a12d2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145fb91e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145fb91e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c37e10bf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c37e10bf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145fb91e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145fb91e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c37e10bf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c37e10bf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145fb91ea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145fb91ea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6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3650" y="12548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Youth Apprenticeship 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6750" y="21754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MENTOR TRAINING</a:t>
            </a:r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5863" y="2971010"/>
            <a:ext cx="2117975" cy="61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3750" y="2731575"/>
            <a:ext cx="1050875" cy="10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1288" y="2731587"/>
            <a:ext cx="1094674" cy="109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"/>
    </mc:Choice>
    <mc:Fallback xmlns="">
      <p:transition spd="slow" advTm="6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2704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Employer Responsibilities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311700" y="97785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 dirty="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Interview</a:t>
            </a:r>
            <a:r>
              <a:rPr lang="en" dirty="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and hire a high school student as a youth apprentice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Evaluate</a:t>
            </a:r>
            <a:r>
              <a:rPr lang="en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Apprentice quarterly on Skills Standards and Employability Checklists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Provide safety instruction &amp; comply with </a:t>
            </a:r>
            <a:r>
              <a:rPr lang="en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child labor laws</a:t>
            </a:r>
            <a:endParaRPr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 dirty="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Pay your apprentice</a:t>
            </a:r>
            <a:r>
              <a:rPr lang="en" dirty="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minimum wage or more, as agreed upon with the apprentice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Appoint a </a:t>
            </a:r>
            <a:r>
              <a:rPr lang="en" b="1" dirty="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skilled mentor</a:t>
            </a:r>
            <a:r>
              <a:rPr lang="en" dirty="0">
                <a:solidFill>
                  <a:srgbClr val="000000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 to provide active training/coaching</a:t>
            </a:r>
            <a:endParaRPr dirty="0">
              <a:solidFill>
                <a:srgbClr val="000000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Maintain relevant </a:t>
            </a:r>
            <a:r>
              <a:rPr lang="en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communication</a:t>
            </a:r>
            <a:r>
              <a:rPr lang="en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with the School District</a:t>
            </a:r>
            <a:endParaRPr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3448" y="42193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42"/>
    </mc:Choice>
    <mc:Fallback>
      <p:transition spd="slow" advTm="4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Employer Responsibilities </a:t>
            </a:r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50000"/>
                  </a:schemeClr>
                </a:solidFill>
                <a:latin typeface="Lora" panose="020B0604020202020204" charset="0"/>
              </a:rPr>
              <a:t>Some best practices might include:</a:t>
            </a:r>
            <a:endParaRPr dirty="0">
              <a:solidFill>
                <a:schemeClr val="bg2">
                  <a:lumMod val="50000"/>
                </a:schemeClr>
              </a:solidFill>
              <a:latin typeface="Lora" panose="020B0604020202020204" charset="0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bg2">
                    <a:lumMod val="50000"/>
                  </a:schemeClr>
                </a:solidFill>
                <a:latin typeface="Lora" panose="020B0604020202020204" charset="0"/>
              </a:rPr>
              <a:t>Reviewing the YA’s resume with mentor/supervisor</a:t>
            </a:r>
            <a:endParaRPr dirty="0">
              <a:solidFill>
                <a:schemeClr val="bg2">
                  <a:lumMod val="50000"/>
                </a:schemeClr>
              </a:solidFill>
              <a:latin typeface="Lora" panose="020B060402020202020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bg2">
                    <a:lumMod val="50000"/>
                  </a:schemeClr>
                </a:solidFill>
                <a:latin typeface="Lora" panose="020B0604020202020204" charset="0"/>
              </a:rPr>
              <a:t>Provide an offer letter to the YA</a:t>
            </a:r>
            <a:endParaRPr dirty="0">
              <a:solidFill>
                <a:schemeClr val="bg2">
                  <a:lumMod val="50000"/>
                </a:schemeClr>
              </a:solidFill>
              <a:latin typeface="Lora" panose="020B060402020202020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bg2">
                    <a:lumMod val="50000"/>
                  </a:schemeClr>
                </a:solidFill>
                <a:latin typeface="Lora" panose="020B0604020202020204" charset="0"/>
              </a:rPr>
              <a:t>Clarify start date, work hours, etc with mentor and YA</a:t>
            </a:r>
            <a:endParaRPr dirty="0">
              <a:solidFill>
                <a:schemeClr val="bg2">
                  <a:lumMod val="50000"/>
                </a:schemeClr>
              </a:solidFill>
              <a:latin typeface="Lora" panose="020B060402020202020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bg2">
                    <a:lumMod val="50000"/>
                  </a:schemeClr>
                </a:solidFill>
                <a:latin typeface="Lora" panose="020B0604020202020204" charset="0"/>
              </a:rPr>
              <a:t>Review company policies with YA</a:t>
            </a:r>
            <a:endParaRPr dirty="0">
              <a:solidFill>
                <a:schemeClr val="bg2">
                  <a:lumMod val="50000"/>
                </a:schemeClr>
              </a:solidFill>
              <a:latin typeface="Lora" panose="020B0604020202020204" charset="0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3448" y="42193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4825" y="204375"/>
            <a:ext cx="2758075" cy="16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8"/>
    </mc:Choice>
    <mc:Fallback xmlns="">
      <p:transition spd="slow" advTm="2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Learner Labor Laws</a:t>
            </a:r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The Student Learner Exemption applies to the YA program: A "student learner" is a student of an accredited school who is employed on a part–time basis to obtain both scholastic credit and employment training under a bona fide written school-work training program agreement.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 student learner is </a:t>
            </a:r>
            <a:r>
              <a:rPr lang="en" b="1" i="1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permitted to do some work that is otherwise prohibited</a:t>
            </a:r>
            <a:r>
              <a:rPr lang="en" b="1" i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if the student learner is performing service within a youth apprenticeship program.</a:t>
            </a:r>
            <a:endParaRPr b="1" i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1"/>
    </mc:Choice>
    <mc:Fallback xmlns="">
      <p:transition spd="slow" advTm="3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Employer Benefits</a:t>
            </a: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5077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Help build qualified future workforce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Train your own future “star employees”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Provide structured managerial experience for staff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Enhance your organization’s community involvement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1748" y="4192500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5500" y="690125"/>
            <a:ext cx="3796098" cy="303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9"/>
    </mc:Choice>
    <mc:Fallback xmlns="">
      <p:transition spd="slow" advTm="2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 Responsibilities-</a:t>
            </a:r>
            <a:r>
              <a:rPr lang="en" i="1" u="sng"/>
              <a:t>Daily/Weekly</a:t>
            </a:r>
            <a:endParaRPr i="1" u="sng"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Introduce the apprentice into the business’s culture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Communicate the importance of quality work and company expectations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Facilitate student growth through skill development and career awareness 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 b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Verify hours by signing weekly reports, notify student of who can sign reports in your absence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 b="1" i="1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Provide support, encouragement and direction 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11"/>
    </mc:Choice>
    <mc:Fallback xmlns="">
      <p:transition spd="slow" advTm="5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 Responsibilities-</a:t>
            </a:r>
            <a:r>
              <a:rPr lang="en" i="1" u="sng"/>
              <a:t>Intermittently </a:t>
            </a:r>
            <a:endParaRPr i="1" u="sng"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Review student progress with student every 9-12 weeks (included in student binder)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 b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Evaluate work site progress and communicate to student, parents, and school personnel quarterly through Student Performance Evaluations</a:t>
            </a:r>
            <a:endParaRPr b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6884" y="3065062"/>
            <a:ext cx="1852025" cy="18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03"/>
    </mc:Choice>
    <mc:Fallback xmlns="">
      <p:transition spd="slow" advTm="2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729450" y="486925"/>
            <a:ext cx="4729500" cy="7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Skill Standards Checklists</a:t>
            </a: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body" idx="1"/>
          </p:nvPr>
        </p:nvSpPr>
        <p:spPr>
          <a:xfrm>
            <a:off x="333550" y="2009300"/>
            <a:ext cx="5358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 be completed by Mentor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Used to gauge Youth Apprentice’s competence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 sz="18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All program areas have core skills (basic employability skills) and safety.</a:t>
            </a:r>
            <a:endParaRPr sz="18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Pathway skills are specific to a career field</a:t>
            </a:r>
            <a:endParaRPr sz="18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1550" y="486925"/>
            <a:ext cx="3395701" cy="439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623" y="4205950"/>
            <a:ext cx="2697147" cy="78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333625" y="1187100"/>
            <a:ext cx="4962900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* A packet of required documents will be provided to the employer and managed by the YA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7"/>
    </mc:Choice>
    <mc:Fallback xmlns="">
      <p:transition spd="slow" advTm="3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6375" y="2755825"/>
            <a:ext cx="2474300" cy="219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311700" y="10502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Key to a successful Youth Apprenticeship program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Seek help from school contacts if a student’s personal problems interfere with work or school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Provide any relevant counseling on work-related matters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 i="1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Provide support, encouragement and direction </a:t>
            </a:r>
            <a:endParaRPr i="1" u="sng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5"/>
    </mc:Choice>
    <mc:Fallback xmlns="">
      <p:transition spd="slow" advTm="2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2" y="575425"/>
            <a:ext cx="4312033" cy="33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Traits of an Effective Mentor</a:t>
            </a:r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Open communications skills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Technical competence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Interest in training young people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Willing to share knowledge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Positive attitude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4"/>
    </mc:Choice>
    <mc:Fallback xmlns="">
      <p:transition spd="slow" advTm="1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Mentoring Best Practices</a:t>
            </a:r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5823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ora"/>
              <a:buChar char="●"/>
            </a:pPr>
            <a:r>
              <a:rPr lang="en" sz="21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Demonstrate skill to be learned</a:t>
            </a:r>
            <a:endParaRPr sz="21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ora"/>
              <a:buChar char="●"/>
            </a:pPr>
            <a:r>
              <a:rPr lang="en" sz="21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Point out key items and check for understanding</a:t>
            </a:r>
            <a:endParaRPr sz="21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ora"/>
              <a:buChar char="●"/>
            </a:pPr>
            <a:r>
              <a:rPr lang="en" sz="21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Allow student to master skill under supervision</a:t>
            </a:r>
            <a:endParaRPr sz="21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ora"/>
              <a:buChar char="●"/>
            </a:pPr>
            <a:r>
              <a:rPr lang="en" sz="21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Encourage apprentice to ask questions</a:t>
            </a:r>
            <a:endParaRPr sz="21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ora"/>
              <a:buChar char="●"/>
            </a:pPr>
            <a:r>
              <a:rPr lang="en" sz="21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Help apprentice become part of the team</a:t>
            </a:r>
            <a:endParaRPr sz="21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000" y="725151"/>
            <a:ext cx="2697150" cy="222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0"/>
    </mc:Choice>
    <mc:Fallback xmlns="">
      <p:transition spd="slow" advTm="2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</a:t>
            </a: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5275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Objectives:</a:t>
            </a:r>
            <a:endParaRPr b="1" u="sng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"/>
              <a:buChar char="●"/>
            </a:pPr>
            <a:r>
              <a:rPr lang="en" sz="16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Understand the Youth Apprenticeship Program</a:t>
            </a: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"/>
              <a:buChar char="●"/>
            </a:pPr>
            <a:r>
              <a:rPr lang="en" sz="16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Understand the Roles and Responsibilities of:</a:t>
            </a: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7155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"/>
              <a:buChar char="○"/>
            </a:pPr>
            <a:r>
              <a:rPr lang="en" sz="16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School/District</a:t>
            </a: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7155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"/>
              <a:buChar char="○"/>
            </a:pPr>
            <a:r>
              <a:rPr lang="en" sz="16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Students</a:t>
            </a: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97155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"/>
              <a:buChar char="○"/>
            </a:pPr>
            <a:r>
              <a:rPr lang="en" sz="16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Employers/Mentors</a:t>
            </a:r>
            <a:endParaRPr sz="16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	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7456" y="1010163"/>
            <a:ext cx="3467018" cy="232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6"/>
    </mc:Choice>
    <mc:Fallback xmlns="">
      <p:transition spd="slow" advTm="16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 Workplace Orientation</a:t>
            </a:r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1"/>
          </p:nvPr>
        </p:nvSpPr>
        <p:spPr>
          <a:xfrm>
            <a:off x="729450" y="1262375"/>
            <a:ext cx="76887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Tour/Introductions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Logistics: Check-in/out time and procedures, breaktime and appropriate workplace clothing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Train student on proper workplace safety procedures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Inform student of company policies regarding: sexual harassment, safety and technology use(cell phones, Facebook, Twitter, Internet surfing etc)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Discuss method of communication-text, email, phone call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1"/>
    </mc:Choice>
    <mc:Fallback xmlns="">
      <p:transition spd="slow" advTm="4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Students Want Employers to Know</a:t>
            </a:r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>
            <a:off x="910425" y="1152425"/>
            <a:ext cx="3459600" cy="30702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I need concrete timelines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I need to know my boundaries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Help me understand the consequences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Give me the big picture and how I fit in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This is my FIRST job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15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15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15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body" idx="1"/>
          </p:nvPr>
        </p:nvSpPr>
        <p:spPr>
          <a:xfrm>
            <a:off x="4806650" y="1152425"/>
            <a:ext cx="3459600" cy="30702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I want to please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Believe in me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My self-esteem is pretty shaky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I am not an adult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I am still in high school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Let me finish one task before I start another</a:t>
            </a: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15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1373" y="4173150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4"/>
    </mc:Choice>
    <mc:Fallback xmlns="">
      <p:transition spd="slow" advTm="4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Youth Apprenticeship Contacts</a:t>
            </a:r>
            <a:r>
              <a:rPr lang="en" sz="1800">
                <a:solidFill>
                  <a:srgbClr val="1155CC"/>
                </a:solidFill>
                <a:latin typeface="Lora"/>
                <a:ea typeface="Lora"/>
                <a:cs typeface="Lora"/>
                <a:sym typeface="Lora"/>
              </a:rPr>
              <a:t>		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450"/>
              <a:buFont typeface="Calibri"/>
              <a:buNone/>
            </a:pPr>
            <a:r>
              <a:rPr lang="en" sz="2800" b="1" dirty="0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Shelley Drescher</a:t>
            </a:r>
            <a:endParaRPr sz="2800" b="1" dirty="0"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450"/>
              <a:buFont typeface="Calibri"/>
              <a:buNone/>
            </a:pPr>
            <a:r>
              <a:rPr lang="en" b="1" dirty="0" smtClean="0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DrescherS@cesa5.org</a:t>
            </a:r>
            <a:endParaRPr b="1" dirty="0"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450"/>
              <a:buFont typeface="Calibri"/>
              <a:buNone/>
            </a:pPr>
            <a:r>
              <a:rPr lang="en" dirty="0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Phone: (608) 745-5482</a:t>
            </a:r>
            <a:endParaRPr sz="2800" b="1" dirty="0"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450"/>
              <a:buFont typeface="Calibri"/>
              <a:buNone/>
            </a:pPr>
            <a:endParaRPr sz="2800" b="1" dirty="0"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700"/>
              <a:buFont typeface="Calibri"/>
              <a:buNone/>
            </a:pPr>
            <a:r>
              <a:rPr lang="en" sz="2800" b="1" dirty="0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Joel Evenson</a:t>
            </a:r>
            <a:endParaRPr sz="14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450"/>
              <a:buFont typeface="Calibri"/>
              <a:buNone/>
            </a:pPr>
            <a:r>
              <a:rPr lang="en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EvensonJ@cesa5.org</a:t>
            </a:r>
            <a:endParaRPr sz="1400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450"/>
              <a:buFont typeface="Calibri"/>
              <a:buNone/>
            </a:pPr>
            <a:r>
              <a:rPr lang="en" dirty="0">
                <a:solidFill>
                  <a:srgbClr val="333333"/>
                </a:solidFill>
                <a:latin typeface="Lora"/>
                <a:ea typeface="Lora"/>
                <a:cs typeface="Lora"/>
                <a:sym typeface="Lora"/>
              </a:rPr>
              <a:t>Phone: (608) 745-5483</a:t>
            </a:r>
            <a:endParaRPr dirty="0">
              <a:solidFill>
                <a:srgbClr val="333333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2493" y="2048575"/>
            <a:ext cx="2280125" cy="6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925" y="2919211"/>
            <a:ext cx="1094700" cy="11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2100" y="2919200"/>
            <a:ext cx="1140300" cy="11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/>
        </p:nvSpPr>
        <p:spPr>
          <a:xfrm>
            <a:off x="311700" y="4473100"/>
            <a:ext cx="8610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This project was made possible with support from the Wisconsin Youth Apprenticeship Grant.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8"/>
    </mc:Choice>
    <mc:Fallback xmlns="">
      <p:transition spd="slow" advTm="1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622000" y="4726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Youth Apprenticeship</a:t>
            </a: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621800" y="1051550"/>
            <a:ext cx="7415700" cy="3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*Statewide School-to-Work</a:t>
            </a:r>
            <a:r>
              <a:rPr lang="en" b="1">
                <a:solidFill>
                  <a:srgbClr val="0070C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initiative </a:t>
            </a:r>
            <a:r>
              <a:rPr lang="en" i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since 1991</a:t>
            </a: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*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Program Timeframe:</a:t>
            </a:r>
            <a:endParaRPr u="sng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Level One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Junior </a:t>
            </a:r>
            <a:r>
              <a:rPr lang="en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OR</a:t>
            </a: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 Senior year of High School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450 Hours of work based learning-MINIMUM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 semesters of </a:t>
            </a:r>
            <a:r>
              <a:rPr lang="en" i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related classroom instruction</a:t>
            </a:r>
            <a:endParaRPr i="1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Level Two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Junior </a:t>
            </a:r>
            <a:r>
              <a:rPr lang="en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AND</a:t>
            </a: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Senior year of High School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900 Hours of work based learning-Minimum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 semesters of </a:t>
            </a:r>
            <a:r>
              <a:rPr lang="en" i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related classroom instruction</a:t>
            </a:r>
            <a:endParaRPr sz="22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6023" y="348113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0"/>
    </mc:Choice>
    <mc:Fallback xmlns="">
      <p:transition spd="slow" advTm="3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568300" y="5129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7921E"/>
                </a:solidFill>
              </a:rPr>
              <a:t>YA’s 11 Career Clusters: 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380275" y="1048100"/>
            <a:ext cx="4615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21E"/>
              </a:buClr>
              <a:buSzPts val="800"/>
              <a:buFont typeface="Calibri"/>
              <a:buNone/>
            </a:pPr>
            <a:endParaRPr sz="1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Agriculture, Food &amp; Natural Resources (AFNR)</a:t>
            </a:r>
            <a:endParaRPr sz="1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Architecture and Construction</a:t>
            </a:r>
            <a:endParaRPr sz="1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Arts, A/V Technology &amp; Communications</a:t>
            </a:r>
            <a:endParaRPr sz="1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Finance</a:t>
            </a:r>
            <a:endParaRPr sz="1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Health Sciences</a:t>
            </a:r>
            <a:endParaRPr sz="1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Hospitality, Lodging and </a:t>
            </a:r>
            <a:endParaRPr sz="20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Tourism (HLT)</a:t>
            </a:r>
            <a:endParaRPr sz="14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4572000" y="1124225"/>
            <a:ext cx="4015200" cy="3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Lora"/>
              <a:buChar char="●"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Information Technology (IT)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Lora"/>
              <a:buChar char="●"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Manufacturing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Lora"/>
              <a:buChar char="●"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Marketing</a:t>
            </a:r>
            <a:endParaRPr sz="2000"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Lora"/>
              <a:buChar char="●"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Science, Technology, Engineering &amp; Math (STEM)</a:t>
            </a:r>
            <a:endParaRPr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300"/>
              </a:spcAft>
              <a:buSzPts val="2000"/>
              <a:buFont typeface="Lora"/>
              <a:buChar char="●"/>
            </a:pPr>
            <a:r>
              <a:rPr lang="en" sz="2000">
                <a:latin typeface="Lora"/>
                <a:ea typeface="Lora"/>
                <a:cs typeface="Lora"/>
                <a:sym typeface="Lora"/>
              </a:rPr>
              <a:t>Transportation, Distribution and Logistics (TDL)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023" y="4111950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65"/>
    </mc:Choice>
    <mc:Fallback>
      <p:transition spd="slow" advTm="40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 Program Design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Key Elements of the YA Program</a:t>
            </a:r>
            <a:endParaRPr b="1" u="sng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Skilled Mentors assigned to train the students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Related classroom instruction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Exposure to multiple aspects of the industry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Performance evaluations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State-Issued skills certificate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5138" y="776400"/>
            <a:ext cx="2128987" cy="283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0"/>
    </mc:Choice>
    <mc:Fallback xmlns="">
      <p:transition spd="slow" advTm="2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Instruction</a:t>
            </a: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50940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Can be accessed through: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High school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Tech school (Start College Now)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Online courses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Student organizations (ie. OSHA 10)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24 hours of Continuing Education for 2nd year electricians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0195" y="369800"/>
            <a:ext cx="2589858" cy="330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4"/>
    </mc:Choice>
    <mc:Fallback xmlns="">
      <p:transition spd="slow" advTm="1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District Responsibilities </a:t>
            </a: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311700" y="1254700"/>
            <a:ext cx="6008100" cy="3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Make sure student meets High School graduation requirements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Provide opportunity to complete all requirements of the YA program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Participate in quarterly student check ins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Award credit towards graduation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5700" y="445025"/>
            <a:ext cx="2347549" cy="234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2"/>
    </mc:Choice>
    <mc:Fallback xmlns="">
      <p:transition spd="slow" advTm="2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The School District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Make sure you know who your contact is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Consider introducing yourself to the apprentices’ teachers / counselors / parents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Communicate any problems early - Apprentices should be treated like other employees, but some issues may be able to be coached through, like timeliness if the district knows there is  an issue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Make sure that student/employer have the same work expectations (snow days, non-school days) 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148" y="3991075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4"/>
    </mc:Choice>
    <mc:Fallback xmlns="">
      <p:transition spd="slow" advTm="3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Roles &amp; Responsibilities </a:t>
            </a: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242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Maintain attendance &amp; good academic standing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Observe company rules and requirements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Participate in regular process reviews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"/>
              <a:buChar char="●"/>
            </a:pPr>
            <a:r>
              <a:rPr lang="en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Exhibit maturity and growth in workplace setting</a:t>
            </a:r>
            <a:endParaRPr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350" y="2652975"/>
            <a:ext cx="3755949" cy="205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3173" y="177100"/>
            <a:ext cx="2697147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3"/>
    </mc:Choice>
    <mc:Fallback xmlns="">
      <p:transition spd="slow" advTm="2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971</Words>
  <Application>Microsoft Office PowerPoint</Application>
  <PresentationFormat>On-screen Show (16:9)</PresentationFormat>
  <Paragraphs>155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Lato</vt:lpstr>
      <vt:lpstr>Open Sans</vt:lpstr>
      <vt:lpstr>Calibri</vt:lpstr>
      <vt:lpstr>Verdana</vt:lpstr>
      <vt:lpstr>PT Sans Narrow</vt:lpstr>
      <vt:lpstr>Lora</vt:lpstr>
      <vt:lpstr>Arial</vt:lpstr>
      <vt:lpstr>Tropic</vt:lpstr>
      <vt:lpstr>Youth Apprenticeship </vt:lpstr>
      <vt:lpstr>Welcome</vt:lpstr>
      <vt:lpstr>What is Youth Apprenticeship</vt:lpstr>
      <vt:lpstr>YA’s 11 Career Clusters: </vt:lpstr>
      <vt:lpstr>YA Program Design</vt:lpstr>
      <vt:lpstr>Related Instruction</vt:lpstr>
      <vt:lpstr>School District Responsibilities </vt:lpstr>
      <vt:lpstr>Working With The School District  </vt:lpstr>
      <vt:lpstr>Student Roles &amp; Responsibilities </vt:lpstr>
      <vt:lpstr>Employer Responsibilities</vt:lpstr>
      <vt:lpstr>Employer Responsibilities </vt:lpstr>
      <vt:lpstr>Student Learner Labor Laws</vt:lpstr>
      <vt:lpstr>Employer Benefits</vt:lpstr>
      <vt:lpstr>Mentor Responsibilities-Daily/Weekly</vt:lpstr>
      <vt:lpstr>Mentor Responsibilities-Intermittently </vt:lpstr>
      <vt:lpstr>Skill Standards Checklists</vt:lpstr>
      <vt:lpstr>Communication</vt:lpstr>
      <vt:lpstr>Traits of an Effective Mentor</vt:lpstr>
      <vt:lpstr>Mentoring Best Practices</vt:lpstr>
      <vt:lpstr>YA Workplace Orientation</vt:lpstr>
      <vt:lpstr>What Students Want Employers to Know</vt:lpstr>
      <vt:lpstr>Youth Apprenticeship Contacts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Apprenticeship </dc:title>
  <cp:lastModifiedBy>Joel Evenson</cp:lastModifiedBy>
  <cp:revision>8</cp:revision>
  <dcterms:modified xsi:type="dcterms:W3CDTF">2020-03-25T13:46:45Z</dcterms:modified>
</cp:coreProperties>
</file>